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64" r:id="rId5"/>
    <p:sldId id="259" r:id="rId6"/>
    <p:sldId id="262" r:id="rId7"/>
    <p:sldId id="266" r:id="rId8"/>
    <p:sldId id="265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5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5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5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9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2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9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5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8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8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48F34-B471-4BD9-B32B-E08F69AC7886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E587-F74A-4F22-9F6C-9F0F8CE72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0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yriad Pro" pitchFamily="34" charset="0"/>
              </a:rPr>
              <a:t>Нагревательный  </a:t>
            </a:r>
            <a:r>
              <a:rPr lang="ru-RU" b="1" dirty="0">
                <a:solidFill>
                  <a:schemeClr val="bg1"/>
                </a:solidFill>
                <a:latin typeface="Myriad Pro" pitchFamily="34" charset="0"/>
              </a:rPr>
              <a:t>кабель КДБС специально разработан для ускорения застывания бетона при строительстве зданий и сооружений.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3" y="620688"/>
            <a:ext cx="435865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1562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yriad Pro" pitchFamily="34" charset="0"/>
              </a:rPr>
              <a:t>назначение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98706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/>
              <a:t>Принцип </a:t>
            </a:r>
            <a:r>
              <a:rPr lang="ru-RU" b="1" dirty="0" smtClean="0"/>
              <a:t>действия</a:t>
            </a:r>
            <a:r>
              <a:rPr lang="en-US" b="1" dirty="0" smtClean="0">
                <a:latin typeface="Myriad Pro"/>
              </a:rPr>
              <a:t>-</a:t>
            </a:r>
            <a:endParaRPr lang="ru-RU" b="1" dirty="0"/>
          </a:p>
          <a:p>
            <a:pPr fontAlgn="base"/>
            <a:r>
              <a:rPr lang="ru-RU" dirty="0" smtClean="0"/>
              <a:t>Нагревательный </a:t>
            </a:r>
            <a:r>
              <a:rPr lang="ru-RU" dirty="0"/>
              <a:t>кабель раскладывается на арматуре объекта, подлежащего заливке бетоном. После заливки бетона в </a:t>
            </a:r>
            <a:r>
              <a:rPr lang="ru-RU" dirty="0" smtClean="0"/>
              <a:t>опалубку, </a:t>
            </a:r>
            <a:r>
              <a:rPr lang="ru-RU" dirty="0"/>
              <a:t>кабель подключают к сети электропитания. Кабель КДБС, проявляя свои нагревательные свойства, сушит бетон необходимое время, исходя из условий эксплуатации и размеров бетонной конструкции. После высушивания кабель отключают от сети питания, обрезают концы и оставляют внутри бетонной конструкции.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Кабельные секции КДБС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обеспечивают</a:t>
            </a:r>
            <a:r>
              <a:rPr lang="en-US" i="1" dirty="0" smtClean="0">
                <a:solidFill>
                  <a:srgbClr val="F58220"/>
                </a:solidFill>
                <a:latin typeface="Myriad Pro" pitchFamily="34" charset="0"/>
              </a:rPr>
              <a:t>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возможность </a:t>
            </a: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проведения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монолитно-строительных </a:t>
            </a: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работ круглый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год</a:t>
            </a:r>
            <a:r>
              <a:rPr lang="en-US" i="1" dirty="0" smtClean="0">
                <a:solidFill>
                  <a:srgbClr val="F58220"/>
                </a:solidFill>
                <a:latin typeface="Myriad Pro" pitchFamily="34" charset="0"/>
              </a:rPr>
              <a:t>.</a:t>
            </a:r>
          </a:p>
          <a:p>
            <a:endParaRPr lang="en-US" i="1" dirty="0">
              <a:solidFill>
                <a:srgbClr val="F58220"/>
              </a:solidFill>
              <a:latin typeface="Myriad Pro" pitchFamily="34" charset="0"/>
            </a:endParaRPr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Нагревательный кабель КДБС это –</a:t>
            </a:r>
          </a:p>
          <a:p>
            <a:endParaRPr lang="ru-RU" i="1" dirty="0">
              <a:solidFill>
                <a:srgbClr val="F58220"/>
              </a:solidFill>
              <a:latin typeface="Myriad Pro" pitchFamily="34" charset="0"/>
            </a:endParaRPr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1. самый </a:t>
            </a: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эффективный способ прогрева бетона;</a:t>
            </a:r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2. быстрое </a:t>
            </a: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и равномерное застывание бетона при низких температурах;</a:t>
            </a:r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3. простой и легкий монтаж без использования трансформатора и дополнительного дорогостоящего оборудования.</a:t>
            </a:r>
          </a:p>
          <a:p>
            <a:pPr marL="285750" indent="-285750">
              <a:buFontTx/>
              <a:buChar char="-"/>
            </a:pPr>
            <a:endParaRPr lang="ru-RU" i="1" dirty="0" smtClean="0">
              <a:solidFill>
                <a:srgbClr val="F58220"/>
              </a:solidFill>
              <a:latin typeface="Myriad Pro" pitchFamily="34" charset="0"/>
            </a:endParaRPr>
          </a:p>
          <a:p>
            <a:endParaRPr lang="ru-RU" i="1" dirty="0">
              <a:solidFill>
                <a:srgbClr val="F5822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igoreva\Мои документы\Архитектурный_обогрев\Кабель в бетон\KDB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06188"/>
            <a:ext cx="3847445" cy="27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1594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Ассортимент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580" y="1196750"/>
            <a:ext cx="5381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екция КДБС состоит из </a:t>
            </a:r>
            <a:r>
              <a:rPr lang="ru-RU" dirty="0"/>
              <a:t>двухжильного кабеля, соединенного с установочным проводом. К</a:t>
            </a:r>
            <a:r>
              <a:rPr lang="ru-RU" dirty="0" smtClean="0"/>
              <a:t>абель </a:t>
            </a:r>
            <a:r>
              <a:rPr lang="ru-RU" dirty="0"/>
              <a:t>с одной стороны соединен с  установочным проводом при помощи соединительной муфты, а с другой стороны имеет концевую </a:t>
            </a:r>
            <a:r>
              <a:rPr lang="ru-RU" dirty="0" smtClean="0"/>
              <a:t>муфту. Муфты обеспечивают герметичность соединения.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7439" y="284060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rgbClr val="F58220"/>
              </a:solidFill>
              <a:latin typeface="Myriad Pro" pitchFamily="34" charset="0"/>
            </a:endParaRPr>
          </a:p>
          <a:p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Кабель КДБС поставляется в секциях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.</a:t>
            </a:r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Ассортимент:</a:t>
            </a:r>
            <a:endParaRPr lang="ru-RU" i="1" dirty="0">
              <a:solidFill>
                <a:srgbClr val="F58220"/>
              </a:solidFill>
              <a:latin typeface="Myriad Pro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05966"/>
              </p:ext>
            </p:extLst>
          </p:nvPr>
        </p:nvGraphicFramePr>
        <p:xfrm>
          <a:off x="260127" y="3933056"/>
          <a:ext cx="8663499" cy="2412270"/>
        </p:xfrm>
        <a:graphic>
          <a:graphicData uri="http://schemas.openxmlformats.org/drawingml/2006/table">
            <a:tbl>
              <a:tblPr firstRow="1" firstCol="1" bandRow="1"/>
              <a:tblGrid>
                <a:gridCol w="3735809"/>
                <a:gridCol w="792088"/>
                <a:gridCol w="1080120"/>
                <a:gridCol w="1368152"/>
                <a:gridCol w="1687330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Наименование секции нагревательной кабельной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Длина нагр. части, м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Стартовая мощность секции, Вт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Номинальная мощность секции, Вт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Сопротивление секции при +20°С, Ом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Секция нагревательная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кабельная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40КДБС-10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440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400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104,5-121,0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Секция нагревательная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кабельная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40КДБС-20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20,0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910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50,5-58,5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Секция нагревательная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кабельная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40КДБС-54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,0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Times New Roman"/>
                          <a:ea typeface="Calibri"/>
                        </a:rPr>
                        <a:t>2250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21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19,9-23,1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Секция нагревательная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кабельная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40КДБС-82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82,0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4080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3280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11,3-13,1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Секция нагревательная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кабельная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40КДБС-100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5120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4000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9,0-10,4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Секция нагревательная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</a:rPr>
                        <a:t> кабельная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40КДБС-150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150,0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7680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6000</a:t>
                      </a:r>
                      <a:endParaRPr lang="ru-RU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6,0-6,9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tterstock_46239349.jpg"/>
          <p:cNvPicPr>
            <a:picLocks noChangeAspect="1"/>
          </p:cNvPicPr>
          <p:nvPr/>
        </p:nvPicPr>
        <p:blipFill>
          <a:blip r:embed="rId2" cstate="print"/>
          <a:srcRect t="5328" r="5905" b="5328"/>
          <a:stretch>
            <a:fillRect/>
          </a:stretch>
        </p:blipFill>
        <p:spPr>
          <a:xfrm>
            <a:off x="4716016" y="4057734"/>
            <a:ext cx="4427984" cy="279593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343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Конструкция и комплектация 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Комплектация: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26" y="3068960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Конструкция секций нагревательных кабельных КДБС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40 </a:t>
            </a: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Вт/м, 220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В:</a:t>
            </a:r>
          </a:p>
          <a:p>
            <a:endParaRPr lang="ru-RU" i="1" dirty="0">
              <a:solidFill>
                <a:srgbClr val="F58220"/>
              </a:solidFill>
              <a:latin typeface="Myriad Pro" pitchFamily="34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Кабель КДБС длиной от 10 до 150м;</a:t>
            </a:r>
          </a:p>
          <a:p>
            <a:pPr marL="342900" indent="-342900">
              <a:buAutoNum type="arabicPeriod"/>
            </a:pP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Провод установочный УДБ 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 (длина 2м);</a:t>
            </a:r>
            <a:endParaRPr lang="en-US" i="1" dirty="0" smtClean="0">
              <a:solidFill>
                <a:srgbClr val="F58220"/>
              </a:solidFill>
              <a:latin typeface="Myriad Pro" pitchFamily="34" charset="0"/>
            </a:endParaRPr>
          </a:p>
          <a:p>
            <a:r>
              <a:rPr lang="ru-RU" dirty="0" smtClean="0">
                <a:latin typeface="Myriad Pro" pitchFamily="34" charset="0"/>
              </a:rPr>
              <a:t>(</a:t>
            </a:r>
            <a:r>
              <a:rPr lang="ru-RU" dirty="0" smtClean="0"/>
              <a:t>установочный </a:t>
            </a:r>
            <a:r>
              <a:rPr lang="ru-RU" dirty="0"/>
              <a:t>провод УДБ 3 имеет разные сечения: 1,5; 2,5 и 4,0 мм</a:t>
            </a:r>
            <a:r>
              <a:rPr lang="ru-RU" baseline="30000" dirty="0"/>
              <a:t>2</a:t>
            </a:r>
            <a:r>
              <a:rPr lang="ru-RU" dirty="0"/>
              <a:t> в зависимости от мощности </a:t>
            </a:r>
            <a:r>
              <a:rPr lang="ru-RU" dirty="0" smtClean="0"/>
              <a:t>секции);</a:t>
            </a:r>
            <a:endParaRPr lang="ru-RU" dirty="0"/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3.  Муфты соединительная  и концевая</a:t>
            </a:r>
          </a:p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на основе </a:t>
            </a:r>
            <a:r>
              <a:rPr lang="ru-RU" i="1" dirty="0" err="1" smtClean="0">
                <a:solidFill>
                  <a:srgbClr val="F58220"/>
                </a:solidFill>
                <a:latin typeface="Myriad Pro" pitchFamily="34" charset="0"/>
              </a:rPr>
              <a:t>термоусаживающихся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 </a:t>
            </a:r>
          </a:p>
          <a:p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т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рубок </a:t>
            </a:r>
            <a:r>
              <a:rPr lang="ru-RU" dirty="0" smtClean="0">
                <a:latin typeface="+mj-lt"/>
              </a:rPr>
              <a:t>(соединительная МС-126-01,</a:t>
            </a:r>
            <a:endParaRPr lang="en-US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концевая МК-126-01).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70339"/>
              </p:ext>
            </p:extLst>
          </p:nvPr>
        </p:nvGraphicFramePr>
        <p:xfrm>
          <a:off x="467544" y="1707518"/>
          <a:ext cx="5616624" cy="809366"/>
        </p:xfrm>
        <a:graphic>
          <a:graphicData uri="http://schemas.openxmlformats.org/drawingml/2006/table">
            <a:tbl>
              <a:tblPr/>
              <a:tblGrid>
                <a:gridCol w="5616624"/>
              </a:tblGrid>
              <a:tr h="25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Пакет с пластиковой ручкой 45×40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C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екция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скрепленная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стяжкой кабельной в трех местах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Руководство по эксплуатации с паспортом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9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360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yriad Pro" pitchFamily="34" charset="0"/>
              </a:rPr>
              <a:t>Технические характеристики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Бетон - строительный материал, требовательный к температуре окружающей среды во время заливки и затвердевания, особенно в зимний период.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Применение кабеля КДБС позволяет </a:t>
            </a:r>
            <a:r>
              <a:rPr lang="ru-RU" dirty="0"/>
              <a:t>существенно расширить «климатические рамки» строительства. </a:t>
            </a:r>
            <a:endParaRPr lang="ru-RU" dirty="0" smtClean="0"/>
          </a:p>
          <a:p>
            <a:pPr fontAlgn="base"/>
            <a:r>
              <a:rPr lang="ru-RU" dirty="0" smtClean="0"/>
              <a:t>Для кабеля подобранны оптимальные технические характеристики, обеспечивающие сохранение необходимых свойств и форм бетонных конструкций.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5050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Технические характеристики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66898"/>
              </p:ext>
            </p:extLst>
          </p:nvPr>
        </p:nvGraphicFramePr>
        <p:xfrm>
          <a:off x="179512" y="4077072"/>
          <a:ext cx="7713240" cy="2592291"/>
        </p:xfrm>
        <a:graphic>
          <a:graphicData uri="http://schemas.openxmlformats.org/drawingml/2006/table">
            <a:tbl>
              <a:tblPr firstRow="1" firstCol="1" bandRow="1"/>
              <a:tblGrid>
                <a:gridCol w="6281122"/>
                <a:gridCol w="1432118"/>
              </a:tblGrid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Напряжение питания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~220-240 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Линейная мощность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yriad Pro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Вт/м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Сопротивление изоляции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10³ МОм*м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Минимальная температура монтажа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-30 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Минимальный радиус изгиба при хранении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 мм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9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Номинальный размер нагревательного кабеля (диаметр)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5–7 мм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Длина установочного провода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 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Минимальное расстояние между нитками нагревательного кабеля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 мм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49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Степень защиты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IP67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yriad Pro" pitchFamily="34" charset="0"/>
              </a:rPr>
              <a:t>Конкурентное окружение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76" y="1058253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Основные конкуренты: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Ebeco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Швеция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Fenix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 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Чехия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Kima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 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Швеция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)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Cramo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 (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</a:rPr>
              <a:t>Финляндия)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919754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На рынке существует несколько торговых марок кабелей для ускорения застывания бетона, однако производителей гораздо меньше. Компании «ССТ», «</a:t>
            </a:r>
            <a:r>
              <a:rPr lang="en-US" i="1" dirty="0" err="1" smtClean="0">
                <a:solidFill>
                  <a:srgbClr val="F58220"/>
                </a:solidFill>
                <a:latin typeface="Myriad Pro" pitchFamily="34" charset="0"/>
              </a:rPr>
              <a:t>Fenix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», «</a:t>
            </a:r>
            <a:r>
              <a:rPr lang="en-US" i="1" dirty="0" err="1" smtClean="0">
                <a:solidFill>
                  <a:srgbClr val="F58220"/>
                </a:solidFill>
                <a:latin typeface="Myriad Pro" pitchFamily="34" charset="0"/>
              </a:rPr>
              <a:t>Kima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» имеют собственные производственные мощности и торговые марки кабелей для </a:t>
            </a:r>
            <a:r>
              <a:rPr lang="ru-RU" i="1" dirty="0">
                <a:solidFill>
                  <a:srgbClr val="F58220"/>
                </a:solidFill>
                <a:latin typeface="Myriad Pro" pitchFamily="34" charset="0"/>
              </a:rPr>
              <a:t>ускорения застывания </a:t>
            </a:r>
            <a:r>
              <a:rPr lang="ru-RU" i="1" dirty="0" smtClean="0">
                <a:solidFill>
                  <a:srgbClr val="F58220"/>
                </a:solidFill>
                <a:latin typeface="Myriad Pro" pitchFamily="34" charset="0"/>
              </a:rPr>
              <a:t>бетона.</a:t>
            </a:r>
            <a:endParaRPr lang="ru-RU" i="1" dirty="0">
              <a:solidFill>
                <a:srgbClr val="F58220"/>
              </a:solidFill>
              <a:latin typeface="Myriad Pro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45550"/>
              </p:ext>
            </p:extLst>
          </p:nvPr>
        </p:nvGraphicFramePr>
        <p:xfrm>
          <a:off x="203176" y="2674080"/>
          <a:ext cx="8676455" cy="4036085"/>
        </p:xfrm>
        <a:graphic>
          <a:graphicData uri="http://schemas.openxmlformats.org/drawingml/2006/table">
            <a:tbl>
              <a:tblPr firstRow="1" firstCol="1" bandRow="1"/>
              <a:tblGrid>
                <a:gridCol w="1385900"/>
                <a:gridCol w="1409384"/>
                <a:gridCol w="1383435"/>
                <a:gridCol w="1441078"/>
                <a:gridCol w="1629347"/>
                <a:gridCol w="1427311"/>
              </a:tblGrid>
              <a:tr h="467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</a:rPr>
                        <a:t>Основные параметры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</a:rPr>
                        <a:t>Производитель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Компания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ССТ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</a:rPr>
                        <a:t>Ebeco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</a:rPr>
                        <a:t>Fenix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</a:rPr>
                        <a:t>Kima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С</a:t>
                      </a:r>
                      <a:r>
                        <a:rPr lang="en-US" sz="1400" dirty="0" err="1" smtClean="0">
                          <a:effectLst/>
                          <a:latin typeface="Myriad Pro"/>
                          <a:ea typeface="Calibri"/>
                        </a:rPr>
                        <a:t>ramo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Ассортимент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10, 20, 54, 82, 100, 150м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3,3,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10,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35, 85м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10, 19, 38, 82 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40,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90 м 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3,3,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10, 20,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35, 55, 85м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Марка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 кабеля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КДБС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BHS 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PDS1P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CURE33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</a:rPr>
                        <a:t>BET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</a:rPr>
                        <a:t>Розничная цена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От 57 р.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/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Calibri"/>
                        </a:rPr>
                        <a:t>м.п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 291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/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  <a:ea typeface="Calibri"/>
                        </a:rPr>
                        <a:t>м.п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125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р.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/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  <a:ea typeface="Calibri"/>
                        </a:rPr>
                        <a:t>м.п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Под заказ. 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От 62 р.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/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  <a:ea typeface="Calibri"/>
                        </a:rPr>
                        <a:t>м.п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Срок поставки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Постоянное наличие.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Под заказ. 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Под заказ. 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2 мес.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Постоянное наличие.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Мощность, Вт/м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40 Вт/м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40 Вт/м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38-40 Вт/м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33-40 Вт/м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 37-40 Вт/м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Напряжение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~220-240 В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230 В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230 В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230 В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220 В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Страна происхождения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Россия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itchFamily="34" charset="0"/>
                        </a:rPr>
                        <a:t>Швеция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itchFamily="34" charset="0"/>
                        </a:rPr>
                        <a:t>Чехия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itchFamily="34" charset="0"/>
                        </a:rPr>
                        <a:t>Швеция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itchFamily="34" charset="0"/>
                        </a:rPr>
                        <a:t>Финляндия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itchFamily="34" charset="0"/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 pitchFamily="34" charset="0"/>
                        </a:rPr>
                        <a:t>Чехия)</a:t>
                      </a:r>
                      <a:endParaRPr lang="ru-RU" sz="1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Основные </a:t>
                      </a:r>
                      <a:r>
                        <a:rPr lang="ru-RU" sz="1400" dirty="0" err="1" smtClean="0">
                          <a:effectLst/>
                          <a:latin typeface="Calibri"/>
                          <a:ea typeface="Calibri"/>
                        </a:rPr>
                        <a:t>конструкцион-ные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 отличия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Оптимальное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 соотношение цена - качество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Наличие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 евро-вилки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Наличие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евро-вилки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</a:rPr>
                        <a:t>Секции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 на основе </a:t>
                      </a:r>
                      <a:r>
                        <a:rPr lang="ru-RU" sz="1400" baseline="0" dirty="0" err="1" smtClean="0">
                          <a:effectLst/>
                          <a:latin typeface="Calibri"/>
                          <a:ea typeface="Calibri"/>
                        </a:rPr>
                        <a:t>саморегули-рующегося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</a:rPr>
                        <a:t> кабеля</a:t>
                      </a: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Наличие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</a:rPr>
                        <a:t> евро-вилки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2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1"/>
          <p:cNvSpPr/>
          <p:nvPr/>
        </p:nvSpPr>
        <p:spPr>
          <a:xfrm>
            <a:off x="850995" y="5652764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34"/>
          <p:cNvSpPr/>
          <p:nvPr/>
        </p:nvSpPr>
        <p:spPr>
          <a:xfrm>
            <a:off x="854985" y="4255379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197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yriad Pro" pitchFamily="34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Myriad Pro" pitchFamily="34" charset="0"/>
              </a:rPr>
              <a:t>реимущества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798436" y="1402075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1744631" y="3553410"/>
            <a:ext cx="6135768" cy="629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r>
              <a:rPr lang="ru-RU" sz="1600" dirty="0" smtClean="0"/>
              <a:t>КДБС – специально </a:t>
            </a:r>
            <a:r>
              <a:rPr lang="ru-RU" sz="1600" dirty="0"/>
              <a:t>разработанный </a:t>
            </a:r>
            <a:r>
              <a:rPr lang="ru-RU" sz="1600" dirty="0" smtClean="0"/>
              <a:t>кабель, обеспечивающий </a:t>
            </a:r>
            <a:r>
              <a:rPr lang="ru-RU" sz="1600" dirty="0"/>
              <a:t>быстрое и равномерное застывание бетона при низких температурах </a:t>
            </a:r>
            <a:endParaRPr sz="1600" dirty="0">
              <a:latin typeface="Myriad Pro"/>
            </a:endParaRPr>
          </a:p>
        </p:txBody>
      </p:sp>
      <p:sp>
        <p:nvSpPr>
          <p:cNvPr id="11" name="object 14"/>
          <p:cNvSpPr/>
          <p:nvPr/>
        </p:nvSpPr>
        <p:spPr>
          <a:xfrm>
            <a:off x="793496" y="2106067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5"/>
          <p:cNvSpPr txBox="1"/>
          <p:nvPr/>
        </p:nvSpPr>
        <p:spPr>
          <a:xfrm>
            <a:off x="1661981" y="4310806"/>
            <a:ext cx="540131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Мы предлагаем самый широкий ассортимент продукции по лучшей цене на рынке. 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13" name="object 21"/>
          <p:cNvSpPr/>
          <p:nvPr/>
        </p:nvSpPr>
        <p:spPr>
          <a:xfrm>
            <a:off x="826711" y="2799910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2"/>
          <p:cNvSpPr txBox="1"/>
          <p:nvPr/>
        </p:nvSpPr>
        <p:spPr>
          <a:xfrm>
            <a:off x="1706253" y="2216663"/>
            <a:ext cx="5617334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ru-RU" altLang="ru-RU" sz="1600" dirty="0" smtClean="0">
                <a:latin typeface="Calibri" pitchFamily="34" charset="0"/>
              </a:rPr>
              <a:t>Качество мирового стандарта. «</a:t>
            </a:r>
            <a:r>
              <a:rPr lang="en-US" altLang="ru-RU" sz="1600" dirty="0" smtClean="0">
                <a:latin typeface="Calibri" pitchFamily="34" charset="0"/>
              </a:rPr>
              <a:t>CC</a:t>
            </a:r>
            <a:r>
              <a:rPr lang="ru-RU" altLang="ru-RU" sz="1600" dirty="0" smtClean="0">
                <a:latin typeface="Calibri" pitchFamily="34" charset="0"/>
              </a:rPr>
              <a:t>Т» является экспортером продукции более, чем  в 30 стран мира</a:t>
            </a:r>
            <a:r>
              <a:rPr lang="en-US" altLang="ru-RU" sz="1600" dirty="0" smtClean="0">
                <a:latin typeface="Myriad Pro"/>
              </a:rPr>
              <a:t>.</a:t>
            </a:r>
            <a:endParaRPr lang="en-US" altLang="ru-RU" sz="1600" dirty="0">
              <a:latin typeface="Myriad Pro"/>
            </a:endParaRPr>
          </a:p>
          <a:p>
            <a:pPr marL="12700"/>
            <a:endParaRPr lang="ru-RU" altLang="ru-RU" sz="1600" dirty="0">
              <a:latin typeface="Calibri" pitchFamily="34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15" name="object 27"/>
          <p:cNvSpPr/>
          <p:nvPr/>
        </p:nvSpPr>
        <p:spPr>
          <a:xfrm>
            <a:off x="859719" y="3535937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35"/>
          <p:cNvSpPr txBox="1"/>
          <p:nvPr/>
        </p:nvSpPr>
        <p:spPr>
          <a:xfrm>
            <a:off x="1648921" y="4944880"/>
            <a:ext cx="576135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Р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е</a:t>
            </a:r>
            <a:r>
              <a:rPr sz="2000" spc="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к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ла</a:t>
            </a:r>
            <a:r>
              <a:rPr sz="2000" spc="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м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н</a:t>
            </a:r>
            <a:r>
              <a:rPr sz="2000" spc="-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о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-</a:t>
            </a:r>
            <a:r>
              <a:rPr sz="20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м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ар</a:t>
            </a:r>
            <a:r>
              <a:rPr sz="20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к</a:t>
            </a:r>
            <a:r>
              <a:rPr sz="2000" spc="-2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е</a:t>
            </a:r>
            <a:r>
              <a:rPr sz="2000" spc="-3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т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ин</a:t>
            </a:r>
            <a:r>
              <a:rPr sz="2000" spc="-2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г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о</a:t>
            </a:r>
            <a:r>
              <a:rPr sz="2000" spc="-2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в</a:t>
            </a:r>
            <a:r>
              <a:rPr sz="20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а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я</a:t>
            </a:r>
            <a:r>
              <a:rPr sz="2000" spc="-3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п</a:t>
            </a:r>
            <a:r>
              <a:rPr sz="2000" spc="-2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о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дде</a:t>
            </a:r>
            <a:r>
              <a:rPr sz="2000" spc="-2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р</a:t>
            </a:r>
            <a:r>
              <a:rPr sz="2000" spc="-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ж</a:t>
            </a:r>
            <a:r>
              <a:rPr sz="2000" spc="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к</a:t>
            </a:r>
            <a:r>
              <a:rPr sz="2000" spc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а</a:t>
            </a:r>
            <a:r>
              <a:rPr lang="ru-RU" sz="20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 и обучение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9" name="object 41"/>
          <p:cNvSpPr/>
          <p:nvPr/>
        </p:nvSpPr>
        <p:spPr>
          <a:xfrm>
            <a:off x="850995" y="4971827"/>
            <a:ext cx="7048525" cy="635000"/>
          </a:xfrm>
          <a:custGeom>
            <a:avLst/>
            <a:gdLst/>
            <a:ahLst/>
            <a:cxnLst/>
            <a:rect l="l" t="t" r="r" b="b"/>
            <a:pathLst>
              <a:path w="7048525" h="6350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6985025" y="0"/>
                </a:lnTo>
                <a:lnTo>
                  <a:pt x="6999446" y="1644"/>
                </a:lnTo>
                <a:lnTo>
                  <a:pt x="7034224" y="23350"/>
                </a:lnTo>
                <a:lnTo>
                  <a:pt x="7048516" y="62444"/>
                </a:lnTo>
                <a:lnTo>
                  <a:pt x="7048525" y="571500"/>
                </a:lnTo>
                <a:lnTo>
                  <a:pt x="7046881" y="585917"/>
                </a:lnTo>
                <a:lnTo>
                  <a:pt x="7025180" y="620695"/>
                </a:lnTo>
                <a:lnTo>
                  <a:pt x="6986080" y="634991"/>
                </a:lnTo>
                <a:lnTo>
                  <a:pt x="63500" y="635000"/>
                </a:lnTo>
                <a:lnTo>
                  <a:pt x="49082" y="633355"/>
                </a:lnTo>
                <a:lnTo>
                  <a:pt x="14304" y="611649"/>
                </a:lnTo>
                <a:lnTo>
                  <a:pt x="8" y="572555"/>
                </a:lnTo>
                <a:lnTo>
                  <a:pt x="0" y="635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42"/>
          <p:cNvSpPr txBox="1"/>
          <p:nvPr/>
        </p:nvSpPr>
        <p:spPr>
          <a:xfrm>
            <a:off x="1734489" y="2959612"/>
            <a:ext cx="6171778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Надежность и безопасность систем подтверждается 100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%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контролем качества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продукции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22" name="object 49"/>
          <p:cNvSpPr txBox="1"/>
          <p:nvPr/>
        </p:nvSpPr>
        <p:spPr>
          <a:xfrm>
            <a:off x="1657910" y="5071690"/>
            <a:ext cx="5305991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Компания  ССТ имеет </a:t>
            </a:r>
            <a:r>
              <a:rPr lang="ru-RU" sz="1600" dirty="0">
                <a:latin typeface="Calibri" pitchFamily="34" charset="0"/>
              </a:rPr>
              <a:t>широкую</a:t>
            </a:r>
            <a:r>
              <a:rPr lang="ru-RU" altLang="ru-RU" sz="1600" dirty="0">
                <a:latin typeface="Calibri" pitchFamily="34" charset="0"/>
              </a:rPr>
              <a:t> дилерскую сеть по всей России и СНГ с постоянными складскими запасами.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23" name="object 57"/>
          <p:cNvSpPr/>
          <p:nvPr/>
        </p:nvSpPr>
        <p:spPr>
          <a:xfrm>
            <a:off x="6784907" y="3484321"/>
            <a:ext cx="2334642" cy="3328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8"/>
          <p:cNvSpPr txBox="1"/>
          <p:nvPr/>
        </p:nvSpPr>
        <p:spPr>
          <a:xfrm>
            <a:off x="1083780" y="1429380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 smtClean="0">
                <a:solidFill>
                  <a:srgbClr val="F89614"/>
                </a:solidFill>
                <a:latin typeface="Arial"/>
                <a:cs typeface="Arial"/>
              </a:rPr>
              <a:t>1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1112055" y="2084266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 smtClean="0">
                <a:solidFill>
                  <a:srgbClr val="F89614"/>
                </a:solidFill>
                <a:latin typeface="Arial"/>
                <a:cs typeface="Arial"/>
              </a:rPr>
              <a:t>2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sp>
        <p:nvSpPr>
          <p:cNvPr id="26" name="object 8"/>
          <p:cNvSpPr txBox="1"/>
          <p:nvPr/>
        </p:nvSpPr>
        <p:spPr>
          <a:xfrm>
            <a:off x="1107733" y="2827215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 smtClean="0">
                <a:solidFill>
                  <a:srgbClr val="F89614"/>
                </a:solidFill>
                <a:latin typeface="Arial"/>
                <a:cs typeface="Arial"/>
              </a:rPr>
              <a:t>3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1169018" y="3484321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 smtClean="0">
                <a:solidFill>
                  <a:srgbClr val="F89614"/>
                </a:solidFill>
                <a:latin typeface="Arial"/>
                <a:cs typeface="Arial"/>
              </a:rPr>
              <a:t>4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1168604" y="4282684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 smtClean="0">
                <a:solidFill>
                  <a:srgbClr val="F89614"/>
                </a:solidFill>
                <a:latin typeface="Arial"/>
                <a:cs typeface="Arial"/>
              </a:rPr>
              <a:t>5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sp>
        <p:nvSpPr>
          <p:cNvPr id="29" name="object 8"/>
          <p:cNvSpPr txBox="1"/>
          <p:nvPr/>
        </p:nvSpPr>
        <p:spPr>
          <a:xfrm>
            <a:off x="1136338" y="5071690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 smtClean="0">
                <a:solidFill>
                  <a:srgbClr val="F89614"/>
                </a:solidFill>
                <a:latin typeface="Arial"/>
                <a:cs typeface="Arial"/>
              </a:rPr>
              <a:t>6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981" y="1380176"/>
            <a:ext cx="6279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latin typeface="Calibri" pitchFamily="34" charset="0"/>
              </a:rPr>
              <a:t>Продукт от крупнейшего в </a:t>
            </a:r>
            <a:r>
              <a:rPr lang="ru-RU" altLang="ru-RU" sz="1600" dirty="0">
                <a:latin typeface="Calibri" pitchFamily="34" charset="0"/>
              </a:rPr>
              <a:t>Европе </a:t>
            </a:r>
            <a:r>
              <a:rPr lang="ru-RU" altLang="ru-RU" sz="1600" dirty="0" smtClean="0">
                <a:latin typeface="Calibri" pitchFamily="34" charset="0"/>
              </a:rPr>
              <a:t>производителя бытовых </a:t>
            </a:r>
            <a:r>
              <a:rPr lang="ru-RU" altLang="ru-RU" sz="1600" dirty="0">
                <a:latin typeface="Calibri" pitchFamily="34" charset="0"/>
              </a:rPr>
              <a:t>и промышленных систем </a:t>
            </a:r>
            <a:r>
              <a:rPr lang="ru-RU" altLang="ru-RU" sz="1600" dirty="0" smtClean="0">
                <a:latin typeface="Calibri" pitchFamily="34" charset="0"/>
              </a:rPr>
              <a:t>электрообогрева.</a:t>
            </a:r>
            <a:endParaRPr lang="ru-RU" sz="1600" dirty="0"/>
          </a:p>
        </p:txBody>
      </p:sp>
      <p:sp>
        <p:nvSpPr>
          <p:cNvPr id="32" name="object 49"/>
          <p:cNvSpPr txBox="1"/>
          <p:nvPr/>
        </p:nvSpPr>
        <p:spPr>
          <a:xfrm>
            <a:off x="1636480" y="5752626"/>
            <a:ext cx="5305991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ru-RU" altLang="ru-RU" sz="1600" dirty="0" smtClean="0">
                <a:latin typeface="Calibri" pitchFamily="34" charset="0"/>
              </a:rPr>
              <a:t>ООО «ССТ» осуществляет полное </a:t>
            </a:r>
            <a:r>
              <a:rPr lang="ru-RU" altLang="ru-RU" sz="1600" dirty="0">
                <a:latin typeface="Calibri" pitchFamily="34" charset="0"/>
              </a:rPr>
              <a:t>гарантийное </a:t>
            </a:r>
            <a:r>
              <a:rPr lang="ru-RU" altLang="ru-RU" sz="1600" dirty="0" smtClean="0">
                <a:latin typeface="Calibri" pitchFamily="34" charset="0"/>
              </a:rPr>
              <a:t>сопровождение продукции.</a:t>
            </a:r>
            <a:endParaRPr lang="ru-RU" altLang="ru-RU" sz="1600" dirty="0">
              <a:latin typeface="Calibri" pitchFamily="34" charset="0"/>
            </a:endParaRPr>
          </a:p>
          <a:p>
            <a:pPr marL="12700">
              <a:lnSpc>
                <a:spcPct val="100000"/>
              </a:lnSpc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  <a:cs typeface="Arial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1136338" y="5752627"/>
            <a:ext cx="565141" cy="580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b="1" dirty="0">
                <a:solidFill>
                  <a:srgbClr val="F89614"/>
                </a:solidFill>
                <a:latin typeface="Arial"/>
                <a:cs typeface="Arial"/>
              </a:rPr>
              <a:t>7</a:t>
            </a:r>
            <a:endParaRPr sz="4000" dirty="0">
              <a:solidFill>
                <a:srgbClr val="F89614"/>
              </a:solidFill>
              <a:latin typeface="Arial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48570"/>
            <a:ext cx="435865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48570"/>
            <a:ext cx="372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yriad Pro" pitchFamily="34" charset="0"/>
              </a:rPr>
              <a:t>Кабель для бетона в секциях </a:t>
            </a:r>
            <a:endParaRPr lang="ru-RU" sz="2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1242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 smtClean="0">
                <a:latin typeface="Tahoma" pitchFamily="34" charset="0"/>
                <a:cs typeface="Tahoma" pitchFamily="34" charset="0"/>
              </a:rPr>
              <a:t>СПАСИБО ЗА ВНИМАНИЕ!!!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536" y="3789040"/>
            <a:ext cx="83753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Arial" charset="0"/>
              </a:rPr>
              <a:t>Производитель ООО «Специальные </a:t>
            </a:r>
            <a:r>
              <a:rPr lang="en-US" dirty="0" smtClean="0">
                <a:latin typeface="Arial" charset="0"/>
              </a:rPr>
              <a:t>c</a:t>
            </a:r>
            <a:r>
              <a:rPr lang="ru-RU" dirty="0" err="1" smtClean="0">
                <a:latin typeface="Arial" charset="0"/>
              </a:rPr>
              <a:t>истемы</a:t>
            </a:r>
            <a:r>
              <a:rPr lang="ru-RU" dirty="0" smtClean="0">
                <a:latin typeface="Arial" charset="0"/>
              </a:rPr>
              <a:t> и </a:t>
            </a:r>
            <a:r>
              <a:rPr lang="ru-RU" dirty="0">
                <a:latin typeface="Arial" charset="0"/>
              </a:rPr>
              <a:t>т</a:t>
            </a:r>
            <a:r>
              <a:rPr lang="ru-RU" dirty="0" smtClean="0">
                <a:latin typeface="Arial" charset="0"/>
              </a:rPr>
              <a:t>ехнологии»</a:t>
            </a: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en-US" u="sng" dirty="0" smtClean="0">
                <a:latin typeface="Myriad Pro"/>
              </a:rPr>
              <a:t>www.sstprom.ru</a:t>
            </a:r>
          </a:p>
          <a:p>
            <a:pPr algn="ctr" fontAlgn="base"/>
            <a:r>
              <a:rPr lang="ru-RU" b="1" dirty="0"/>
              <a:t>Тел.: +7 (495) 728-80-80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факс:+7 (495) 780-70-13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Мытищи, Московская область,</a:t>
            </a:r>
            <a:br>
              <a:rPr lang="ru-RU" dirty="0"/>
            </a:br>
            <a:r>
              <a:rPr lang="ru-RU" dirty="0"/>
              <a:t>Проектируемый проезд 5274, стр.7</a:t>
            </a:r>
          </a:p>
          <a:p>
            <a:pPr algn="ctr" fontAlgn="base"/>
            <a:r>
              <a:rPr lang="ru-RU" b="1" dirty="0"/>
              <a:t>Горячая линия “ССТ”: </a:t>
            </a:r>
            <a:br>
              <a:rPr lang="ru-RU" b="1" dirty="0"/>
            </a:br>
            <a:r>
              <a:rPr lang="ru-RU" b="1" dirty="0"/>
              <a:t>8-800-77540-42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(Звонки по России бесплатно)</a:t>
            </a:r>
          </a:p>
          <a:p>
            <a:pPr algn="ctr">
              <a:defRPr/>
            </a:pPr>
            <a:endParaRPr lang="ru-RU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716</Words>
  <Application>Microsoft Office PowerPoint</Application>
  <PresentationFormat>Экран (4:3)</PresentationFormat>
  <Paragraphs>174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Косарева</dc:creator>
  <cp:lastModifiedBy>Горева Лидия</cp:lastModifiedBy>
  <cp:revision>56</cp:revision>
  <cp:lastPrinted>2014-01-15T08:32:08Z</cp:lastPrinted>
  <dcterms:created xsi:type="dcterms:W3CDTF">2013-12-28T05:10:10Z</dcterms:created>
  <dcterms:modified xsi:type="dcterms:W3CDTF">2014-02-03T10:53:05Z</dcterms:modified>
</cp:coreProperties>
</file>